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946" y="-5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E94E2D-26CD-4B70-AE68-886C3947E9F5}" type="datetimeFigureOut">
              <a:rPr lang="zh-CN" altLang="en-US" smtClean="0"/>
              <a:t>2020/8/6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DFBB05-74C2-4527-8E00-B9B7D5D1E9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3594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DFBB05-74C2-4527-8E00-B9B7D5D1E95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11466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C7CBC-B172-403B-ADA3-9EA2932C95E0}" type="datetimeFigureOut">
              <a:rPr lang="zh-CN" altLang="en-US" smtClean="0"/>
              <a:t>2020/8/6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81A7F-A3BC-400B-83DA-4C78A6FCD6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10277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C7CBC-B172-403B-ADA3-9EA2932C95E0}" type="datetimeFigureOut">
              <a:rPr lang="zh-CN" altLang="en-US" smtClean="0"/>
              <a:t>2020/8/6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81A7F-A3BC-400B-83DA-4C78A6FCD6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9962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C7CBC-B172-403B-ADA3-9EA2932C95E0}" type="datetimeFigureOut">
              <a:rPr lang="zh-CN" altLang="en-US" smtClean="0"/>
              <a:t>2020/8/6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81A7F-A3BC-400B-83DA-4C78A6FCD6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64201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C7CBC-B172-403B-ADA3-9EA2932C95E0}" type="datetimeFigureOut">
              <a:rPr lang="zh-CN" altLang="en-US" smtClean="0"/>
              <a:t>2020/8/6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81A7F-A3BC-400B-83DA-4C78A6FCD6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11056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C7CBC-B172-403B-ADA3-9EA2932C95E0}" type="datetimeFigureOut">
              <a:rPr lang="zh-CN" altLang="en-US" smtClean="0"/>
              <a:t>2020/8/6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81A7F-A3BC-400B-83DA-4C78A6FCD6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91104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C7CBC-B172-403B-ADA3-9EA2932C95E0}" type="datetimeFigureOut">
              <a:rPr lang="zh-CN" altLang="en-US" smtClean="0"/>
              <a:t>2020/8/6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81A7F-A3BC-400B-83DA-4C78A6FCD6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6666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C7CBC-B172-403B-ADA3-9EA2932C95E0}" type="datetimeFigureOut">
              <a:rPr lang="zh-CN" altLang="en-US" smtClean="0"/>
              <a:t>2020/8/6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81A7F-A3BC-400B-83DA-4C78A6FCD6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94501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C7CBC-B172-403B-ADA3-9EA2932C95E0}" type="datetimeFigureOut">
              <a:rPr lang="zh-CN" altLang="en-US" smtClean="0"/>
              <a:t>2020/8/6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81A7F-A3BC-400B-83DA-4C78A6FCD6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37298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C7CBC-B172-403B-ADA3-9EA2932C95E0}" type="datetimeFigureOut">
              <a:rPr lang="zh-CN" altLang="en-US" smtClean="0"/>
              <a:t>2020/8/6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81A7F-A3BC-400B-83DA-4C78A6FCD6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10800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C7CBC-B172-403B-ADA3-9EA2932C95E0}" type="datetimeFigureOut">
              <a:rPr lang="zh-CN" altLang="en-US" smtClean="0"/>
              <a:t>2020/8/6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81A7F-A3BC-400B-83DA-4C78A6FCD6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2105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C7CBC-B172-403B-ADA3-9EA2932C95E0}" type="datetimeFigureOut">
              <a:rPr lang="zh-CN" altLang="en-US" smtClean="0"/>
              <a:t>2020/8/6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81A7F-A3BC-400B-83DA-4C78A6FCD6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53060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BC7CBC-B172-403B-ADA3-9EA2932C95E0}" type="datetimeFigureOut">
              <a:rPr lang="zh-CN" altLang="en-US" smtClean="0"/>
              <a:t>2020/8/6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A81A7F-A3BC-400B-83DA-4C78A6FCD6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8797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647" y="280169"/>
            <a:ext cx="974453" cy="821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23052" y="690832"/>
            <a:ext cx="629412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Integrin β3 plays a novel role in innate immunity in the silkworm (</a:t>
            </a:r>
            <a:r>
              <a:rPr lang="en-US" altLang="zh-CN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Bombyx</a:t>
            </a:r>
            <a:r>
              <a:rPr lang="en-US" altLang="zh-CN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mori</a:t>
            </a:r>
            <a:r>
              <a:rPr lang="en-US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95262" y="959102"/>
            <a:ext cx="7998736" cy="607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Kui</a:t>
            </a:r>
            <a:r>
              <a:rPr lang="en-US" altLang="zh-CN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Zhang, Juan Tan, </a:t>
            </a:r>
            <a:r>
              <a:rPr lang="en-US" altLang="zh-CN" sz="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Jingjing</a:t>
            </a:r>
            <a:r>
              <a:rPr lang="en-US" altLang="zh-CN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Su, </a:t>
            </a:r>
            <a:r>
              <a:rPr lang="en-US" altLang="zh-CN" sz="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Hanghua</a:t>
            </a:r>
            <a:r>
              <a:rPr lang="en-US" altLang="zh-CN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Liang, Li </a:t>
            </a:r>
            <a:r>
              <a:rPr lang="en-US" altLang="zh-CN" sz="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Shen</a:t>
            </a:r>
            <a:r>
              <a:rPr lang="en-US" altLang="zh-CN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Chongyang</a:t>
            </a:r>
            <a:r>
              <a:rPr lang="en-US" altLang="zh-CN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Li, </a:t>
            </a:r>
            <a:r>
              <a:rPr lang="en-US" altLang="zh-CN" sz="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Guangzhao</a:t>
            </a:r>
            <a:r>
              <a:rPr lang="en-US" altLang="zh-CN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Pan, </a:t>
            </a:r>
            <a:r>
              <a:rPr lang="en-US" altLang="zh-CN" sz="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Liqun</a:t>
            </a:r>
            <a:r>
              <a:rPr lang="en-US" altLang="zh-CN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Yang, </a:t>
            </a:r>
            <a:r>
              <a:rPr lang="en-US" altLang="zh-CN" sz="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Hongjuan</a:t>
            </a:r>
            <a:r>
              <a:rPr lang="en-US" altLang="zh-CN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Cui*</a:t>
            </a:r>
          </a:p>
          <a:p>
            <a:pPr algn="ctr">
              <a:lnSpc>
                <a:spcPct val="150000"/>
              </a:lnSpc>
            </a:pPr>
            <a:r>
              <a:rPr lang="en-US" altLang="zh-CN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State Key Laboratory of Silkworm Genome Biology, the Institute of Sericulture and Systems Biology, Southwest University, Chongqing, China</a:t>
            </a:r>
          </a:p>
          <a:p>
            <a:pPr algn="ctr"/>
            <a:r>
              <a:rPr lang="en-US" altLang="zh-CN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.hongjuan.cui@gmail.com, hcui@swu.edu.cn (H. Cui)</a:t>
            </a:r>
          </a:p>
        </p:txBody>
      </p:sp>
      <p:sp>
        <p:nvSpPr>
          <p:cNvPr id="6" name="矩形 5"/>
          <p:cNvSpPr/>
          <p:nvPr/>
        </p:nvSpPr>
        <p:spPr>
          <a:xfrm>
            <a:off x="495262" y="1574587"/>
            <a:ext cx="79987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Bmintegrin</a:t>
            </a:r>
            <a:r>
              <a:rPr lang="en-US" altLang="zh-CN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β3 knockdown promoted PPO1, PPO2, BAEE, SPH78, SPH125, and SPH127 expression and accelerated the </a:t>
            </a:r>
            <a:r>
              <a:rPr lang="en-US" altLang="zh-CN" sz="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melanization</a:t>
            </a:r>
            <a:r>
              <a:rPr lang="en-US" altLang="zh-CN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process. Unexpectedly, the expression of genes related to phagocytosis, the Toll pathway, and the IMD pathway was also up-regulated after </a:t>
            </a:r>
            <a:r>
              <a:rPr lang="en-US" altLang="zh-CN" sz="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Bmintegrin</a:t>
            </a:r>
            <a:r>
              <a:rPr lang="en-US" altLang="zh-CN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β3 knockdown. Thus, </a:t>
            </a:r>
            <a:r>
              <a:rPr lang="en-US" altLang="zh-CN" sz="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Bmintegrin</a:t>
            </a:r>
            <a:r>
              <a:rPr lang="en-US" altLang="zh-CN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β3 might be a pattern recognition protein (PRP) for PAMPs and might directly bind to bacteria and enhance the phagocytosis activity of </a:t>
            </a:r>
            <a:r>
              <a:rPr lang="en-US" altLang="zh-CN" sz="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hemocytes</a:t>
            </a:r>
            <a:r>
              <a:rPr lang="en-US" altLang="zh-CN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Moreover, </a:t>
            </a:r>
            <a:r>
              <a:rPr lang="en-US" altLang="zh-CN" sz="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Bmintegrin</a:t>
            </a:r>
            <a:r>
              <a:rPr lang="en-US" altLang="zh-CN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β3 and its ligand might negatively regulate the expression of immune-related genes through an unknown mechanism. In summary, our studies provide new insights into the immune functions of </a:t>
            </a:r>
            <a:r>
              <a:rPr lang="en-US" altLang="zh-CN" sz="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Bmintegrin</a:t>
            </a:r>
            <a:r>
              <a:rPr lang="en-US" altLang="zh-CN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β3 from the silkworm, </a:t>
            </a:r>
            <a:r>
              <a:rPr lang="en-US" altLang="zh-CN" sz="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Bombyx</a:t>
            </a:r>
            <a:r>
              <a:rPr lang="en-US" altLang="zh-CN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mori</a:t>
            </a:r>
            <a:r>
              <a:rPr lang="en-US" altLang="zh-CN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823052" y="253069"/>
            <a:ext cx="67813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3</a:t>
            </a:r>
            <a:r>
              <a:rPr lang="en-US" altLang="zh-CN" sz="1400" i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rd</a:t>
            </a:r>
            <a:r>
              <a:rPr lang="en-US" altLang="zh-CN" sz="14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International Symposium on </a:t>
            </a:r>
            <a:r>
              <a:rPr lang="en-US" altLang="zh-CN" sz="1400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Sericultural</a:t>
            </a:r>
            <a:r>
              <a:rPr lang="en-US" altLang="zh-CN" sz="14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Sciences and the 21</a:t>
            </a:r>
            <a:r>
              <a:rPr lang="en-US" altLang="zh-CN" sz="1400" i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</a:t>
            </a:r>
            <a:r>
              <a:rPr lang="en-US" altLang="zh-CN" sz="14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Century Silk Road</a:t>
            </a:r>
            <a:endParaRPr lang="zh-CN" altLang="en-US" sz="1400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95262" y="2216120"/>
            <a:ext cx="9930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Background</a:t>
            </a:r>
            <a:endParaRPr lang="zh-CN" alt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24584" y="3284139"/>
            <a:ext cx="6976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ethod</a:t>
            </a:r>
            <a:endParaRPr lang="zh-CN" alt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046874" y="2239408"/>
            <a:ext cx="33185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Results</a:t>
            </a:r>
          </a:p>
          <a:p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Integrin β3 negatively regulate </a:t>
            </a:r>
            <a:r>
              <a:rPr lang="en-US" altLang="zh-CN" sz="1200" dirty="0" err="1" smtClean="0">
                <a:latin typeface="Times New Roman" pitchFamily="18" charset="0"/>
                <a:cs typeface="Times New Roman" pitchFamily="18" charset="0"/>
              </a:rPr>
              <a:t>humoral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immunity </a:t>
            </a:r>
            <a:endParaRPr lang="zh-CN" alt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zh-CN" alt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24584" y="4390571"/>
            <a:ext cx="3374642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Results</a:t>
            </a:r>
          </a:p>
          <a:p>
            <a:r>
              <a:rPr lang="en-US" altLang="zh-CN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Integrin β3: A kind of pathogen-associated molecular patterns</a:t>
            </a:r>
          </a:p>
          <a:p>
            <a:endParaRPr lang="zh-CN" alt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095180" y="4337433"/>
            <a:ext cx="19335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 and Discussion</a:t>
            </a:r>
            <a:endParaRPr lang="zh-CN" alt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078349" y="5198936"/>
            <a:ext cx="13981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Acknowledgement</a:t>
            </a:r>
            <a:endParaRPr lang="zh-CN" alt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09612" y="2438818"/>
            <a:ext cx="32118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ntegrins</a:t>
            </a:r>
            <a:r>
              <a:rPr lang="en-US" altLang="zh-CN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belong to a large family </a:t>
            </a:r>
            <a:r>
              <a:rPr lang="en-US" altLang="zh-CN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r>
              <a:rPr lang="en-US" altLang="zh-CN" sz="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transmembrane</a:t>
            </a:r>
            <a:r>
              <a:rPr lang="en-US" altLang="zh-CN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receptors and are heterodimers consisting of one </a:t>
            </a:r>
            <a:r>
              <a:rPr lang="en-US" altLang="zh-CN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subunit </a:t>
            </a:r>
            <a:r>
              <a:rPr lang="en-US" altLang="zh-CN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one b </a:t>
            </a:r>
            <a:r>
              <a:rPr lang="en-US" altLang="zh-CN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subunit. </a:t>
            </a:r>
            <a:r>
              <a:rPr lang="en-US" altLang="zh-CN" sz="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Integrins</a:t>
            </a:r>
            <a:r>
              <a:rPr lang="en-US" altLang="zh-CN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are </a:t>
            </a:r>
            <a:r>
              <a:rPr lang="en-US" altLang="zh-CN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expressed in </a:t>
            </a:r>
            <a:r>
              <a:rPr lang="en-US" altLang="zh-CN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wide range of metazoans from sponges to </a:t>
            </a:r>
            <a:r>
              <a:rPr lang="en-US" altLang="zh-CN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mammals, </a:t>
            </a:r>
            <a:r>
              <a:rPr lang="en-US" altLang="zh-CN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mediate cell-to-cell and cell-to-matrix interactions, </a:t>
            </a:r>
            <a:r>
              <a:rPr lang="en-US" altLang="zh-CN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 transduce </a:t>
            </a:r>
            <a:r>
              <a:rPr lang="en-US" altLang="zh-CN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bidirectional signals between the cytoplasm and </a:t>
            </a:r>
            <a:r>
              <a:rPr lang="en-US" altLang="zh-CN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extracellular </a:t>
            </a:r>
            <a:r>
              <a:rPr lang="en-US" altLang="zh-CN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matrix (ECM</a:t>
            </a:r>
            <a:r>
              <a:rPr lang="en-US" altLang="zh-CN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0" name="矩形 19"/>
          <p:cNvSpPr/>
          <p:nvPr/>
        </p:nvSpPr>
        <p:spPr>
          <a:xfrm>
            <a:off x="529500" y="3523170"/>
            <a:ext cx="331982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this study, a novel gene was first cloned and identified in silkworm, </a:t>
            </a:r>
            <a:r>
              <a:rPr lang="en-US" altLang="zh-CN" sz="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Bombyx</a:t>
            </a:r>
            <a:r>
              <a:rPr lang="en-US" altLang="zh-CN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mori</a:t>
            </a:r>
            <a:r>
              <a:rPr lang="en-US" altLang="zh-CN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Its temporal and spatial expression profiles were investigated. The recombinant protein was acquired using prokaryotic expression system and purified by Ni-affinity </a:t>
            </a:r>
            <a:r>
              <a:rPr lang="en-US" altLang="zh-CN" sz="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chromatography,and</a:t>
            </a:r>
            <a:r>
              <a:rPr lang="en-US" altLang="zh-CN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antibody against was generated and verified. The response to the treatment of 20-Hydroxyecdysone (20E) and various bacteria were also surveyed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29587" y="2744415"/>
            <a:ext cx="1610962" cy="152785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2777" y="4958845"/>
            <a:ext cx="1851106" cy="1297194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4074887" y="5438327"/>
            <a:ext cx="2658100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National Natural Science Foundation of </a:t>
            </a:r>
            <a:r>
              <a:rPr lang="en-US" altLang="zh-CN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China (31802142)</a:t>
            </a:r>
            <a:endParaRPr lang="zh-CN" altLang="en-US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244" b="32607"/>
          <a:stretch>
            <a:fillRect/>
          </a:stretch>
        </p:blipFill>
        <p:spPr bwMode="auto">
          <a:xfrm>
            <a:off x="4168877" y="5779444"/>
            <a:ext cx="252749" cy="297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70049" y="5800223"/>
            <a:ext cx="224854" cy="296778"/>
          </a:xfrm>
          <a:prstGeom prst="rect">
            <a:avLst/>
          </a:prstGeom>
        </p:spPr>
      </p:pic>
      <p:sp>
        <p:nvSpPr>
          <p:cNvPr id="26" name="矩形 25"/>
          <p:cNvSpPr/>
          <p:nvPr/>
        </p:nvSpPr>
        <p:spPr>
          <a:xfrm>
            <a:off x="4116202" y="4608325"/>
            <a:ext cx="426838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Ø"/>
            </a:pPr>
            <a:r>
              <a:rPr lang="en-US" altLang="zh-CN" sz="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Bmintegrin</a:t>
            </a:r>
            <a:r>
              <a:rPr lang="en-US" altLang="zh-CN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b3 might be a pattern </a:t>
            </a:r>
            <a:r>
              <a:rPr lang="en-US" altLang="zh-CN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recognition protein </a:t>
            </a:r>
            <a:r>
              <a:rPr lang="en-US" altLang="zh-CN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(PRP) for PAMPs and might directly bind to bacteria and enhance the phagocytosis activity </a:t>
            </a:r>
            <a:r>
              <a:rPr lang="en-US" altLang="zh-CN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r>
              <a:rPr lang="en-US" altLang="zh-CN" sz="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hemocytes</a:t>
            </a:r>
            <a:r>
              <a:rPr lang="en-US" altLang="zh-CN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en-US" altLang="zh-CN" sz="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Bmintegrin</a:t>
            </a:r>
            <a:r>
              <a:rPr lang="en-US" altLang="zh-CN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b3 and its ligand might negatively regulate the expression of immune-related genes through an unknown mechanism.</a:t>
            </a:r>
            <a:endParaRPr lang="zh-CN" altLang="en-US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416995" y="4913125"/>
            <a:ext cx="157622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A, Expression profiles of </a:t>
            </a:r>
            <a:r>
              <a:rPr lang="en-US" altLang="zh-CN" sz="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Bmintegrin</a:t>
            </a:r>
            <a:r>
              <a:rPr lang="en-US" altLang="zh-CN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b3 in silkworm </a:t>
            </a:r>
            <a:r>
              <a:rPr lang="en-US" altLang="zh-CN" sz="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hemocytes</a:t>
            </a:r>
            <a:r>
              <a:rPr lang="en-US" altLang="zh-CN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after challenge with different types of PAMPs and bacteria; B, purification of the recombinant </a:t>
            </a:r>
            <a:r>
              <a:rPr lang="en-US" altLang="zh-CN" sz="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Bmintegrin</a:t>
            </a:r>
            <a:r>
              <a:rPr lang="en-US" altLang="zh-CN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b3 protein; C, analysis of the binding of the recombinant </a:t>
            </a:r>
            <a:r>
              <a:rPr lang="en-US" altLang="zh-CN" sz="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Bmintegrin</a:t>
            </a:r>
            <a:r>
              <a:rPr lang="en-US" altLang="zh-CN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b3 protein to bacteria; D, ELISA of the binding of the </a:t>
            </a:r>
            <a:r>
              <a:rPr lang="en-US" altLang="zh-CN" sz="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rBmintegrin</a:t>
            </a:r>
            <a:r>
              <a:rPr lang="en-US" altLang="zh-CN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b3 protein to PAMPs; E, Microorganism agglutination induced by </a:t>
            </a:r>
            <a:r>
              <a:rPr lang="en-US" altLang="zh-CN" sz="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rBmintegrin</a:t>
            </a:r>
            <a:r>
              <a:rPr lang="en-US" altLang="zh-CN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b3.</a:t>
            </a:r>
          </a:p>
        </p:txBody>
      </p:sp>
      <p:sp>
        <p:nvSpPr>
          <p:cNvPr id="31" name="矩形 30"/>
          <p:cNvSpPr/>
          <p:nvPr/>
        </p:nvSpPr>
        <p:spPr>
          <a:xfrm>
            <a:off x="5945617" y="2842458"/>
            <a:ext cx="131472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A, </a:t>
            </a:r>
            <a:r>
              <a:rPr lang="en-US" altLang="zh-CN" sz="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qRT</a:t>
            </a:r>
            <a:r>
              <a:rPr lang="en-US" altLang="zh-CN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-PCR analysis of </a:t>
            </a:r>
            <a:r>
              <a:rPr lang="en-US" altLang="zh-CN" sz="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Bmintegrin</a:t>
            </a:r>
            <a:r>
              <a:rPr lang="en-US" altLang="zh-CN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b3 expression in </a:t>
            </a:r>
            <a:r>
              <a:rPr lang="en-US" altLang="zh-CN" sz="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hemocytes</a:t>
            </a:r>
            <a:r>
              <a:rPr lang="en-US" altLang="zh-CN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after RNAi; B,C,  </a:t>
            </a:r>
            <a:r>
              <a:rPr lang="en-US" altLang="zh-CN" sz="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Bmintegrin</a:t>
            </a:r>
            <a:r>
              <a:rPr lang="en-US" altLang="zh-CN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b3 knockdown affected hemolymph </a:t>
            </a:r>
            <a:r>
              <a:rPr lang="en-US" altLang="zh-CN" sz="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melanization</a:t>
            </a:r>
            <a:r>
              <a:rPr lang="en-US" altLang="zh-CN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D</a:t>
            </a:r>
            <a:r>
              <a:rPr lang="en-US" altLang="zh-CN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expression of transcripts related to </a:t>
            </a:r>
            <a:r>
              <a:rPr lang="en-US" altLang="zh-CN" sz="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melanization</a:t>
            </a:r>
            <a:r>
              <a:rPr lang="en-US" altLang="zh-CN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phagocytosis, and the Toll and IMD pathways in silkworm.</a:t>
            </a:r>
            <a:endParaRPr lang="en-US" altLang="zh-CN" sz="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7206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111</TotalTime>
  <Words>516</Words>
  <Application>Microsoft Office PowerPoint</Application>
  <PresentationFormat>全屏显示(4:3)</PresentationFormat>
  <Paragraphs>22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8" baseType="lpstr">
      <vt:lpstr>宋体</vt:lpstr>
      <vt:lpstr>Arial</vt:lpstr>
      <vt:lpstr>Calibri</vt:lpstr>
      <vt:lpstr>Calibri Light</vt:lpstr>
      <vt:lpstr>Times New Roman</vt:lpstr>
      <vt:lpstr>Wingdings</vt:lpstr>
      <vt:lpstr>Office 主题</vt:lpstr>
      <vt:lpstr>PowerPoint 演示文稿</vt:lpstr>
    </vt:vector>
  </TitlesOfParts>
  <Company>Home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China</dc:creator>
  <cp:lastModifiedBy>China</cp:lastModifiedBy>
  <cp:revision>14</cp:revision>
  <dcterms:created xsi:type="dcterms:W3CDTF">2020-07-26T02:38:55Z</dcterms:created>
  <dcterms:modified xsi:type="dcterms:W3CDTF">2020-08-06T01:15:35Z</dcterms:modified>
</cp:coreProperties>
</file>